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9" r:id="rId3"/>
    <p:sldId id="299" r:id="rId4"/>
    <p:sldId id="310" r:id="rId5"/>
    <p:sldId id="29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D430F-3430-E6B3-B83E-0BE28631C0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87E38C-2D75-33DE-06CB-E4981A97C5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A2A562-D2C7-8CC8-0918-35D83509B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E9BC3-05A7-4535-8A39-42F52DADE890}" type="datetimeFigureOut">
              <a:rPr lang="en-CA" smtClean="0"/>
              <a:t>2022-11-22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54396-FC70-7AED-FDF4-D44758928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3440B5-AB3D-8C09-C842-1CC89FA9C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8CF86-D098-4469-A5A8-836FAB51980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92646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B9B81-1CA3-2325-B812-291042023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1EE889-78CE-3CB1-B1A2-28FF23A05F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29F037-D4FA-DDF9-F7F7-AF0A20660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E9BC3-05A7-4535-8A39-42F52DADE890}" type="datetimeFigureOut">
              <a:rPr lang="en-CA" smtClean="0"/>
              <a:t>2022-11-22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D61022-E931-193B-749F-2386BD3C2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07E8A6-4FDD-15C2-5EA5-BE942DCCC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8CF86-D098-4469-A5A8-836FAB51980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58069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262400-56A9-2E9B-B71C-8EE494B042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D0064D-FA7A-2855-F9CF-642444A8B5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A5D29B-DC41-55C2-F9E2-F1E9D7DC7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E9BC3-05A7-4535-8A39-42F52DADE890}" type="datetimeFigureOut">
              <a:rPr lang="en-CA" smtClean="0"/>
              <a:t>2022-11-22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214CBC-8EF8-9400-B937-585162911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10E6C5-A161-8C7A-D30D-651BF4B16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8CF86-D098-4469-A5A8-836FAB51980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68522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D8DFA-B6D6-0276-1643-E4202F563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8E9043-E440-8567-C138-B55D25A6C6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F4D25E-EB6E-E01D-9662-7FDADCA64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E9BC3-05A7-4535-8A39-42F52DADE890}" type="datetimeFigureOut">
              <a:rPr lang="en-CA" smtClean="0"/>
              <a:t>2022-11-22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1743EA-5977-0901-2D14-67AE6A0D1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0EBA4B-8CC8-4E48-0460-D8019F6F1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8CF86-D098-4469-A5A8-836FAB51980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715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F3F3C-819E-4CC0-C96B-345FD18BF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9102FA-7CB2-9F2C-A377-4F48CB8C4B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F3ED0C-A3B3-2643-F87D-71AB5B2B3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E9BC3-05A7-4535-8A39-42F52DADE890}" type="datetimeFigureOut">
              <a:rPr lang="en-CA" smtClean="0"/>
              <a:t>2022-11-22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550511-961A-6B5B-C424-514A19889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C6629E-6139-E793-A457-BEF065E1F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8CF86-D098-4469-A5A8-836FAB51980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02036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1194F-A5BC-23D3-2E51-43760DA98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4A9BD7-B5BC-9A86-7EC5-77F064A2F1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651A41-C734-CDFE-9F93-AD459B0256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761932-2B73-9175-E756-6DBC65120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E9BC3-05A7-4535-8A39-42F52DADE890}" type="datetimeFigureOut">
              <a:rPr lang="en-CA" smtClean="0"/>
              <a:t>2022-11-22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376213-CB84-2947-23CA-309AEC0B1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3D6FF2-C457-C38C-D899-5C5544B0D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8CF86-D098-4469-A5A8-836FAB51980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11104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82B20-393F-2B76-D9DC-615429182C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0135F4-09C8-34D5-1F63-AE16FA6B4D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EFBAF8-5B19-6696-DF57-6AB15E87E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94501A-C0DD-7429-9876-181541FB41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7CCC01-E847-30E8-DE52-33501358A3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BCE3E74-5ACE-5E1C-BCB9-5B04DC0E3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E9BC3-05A7-4535-8A39-42F52DADE890}" type="datetimeFigureOut">
              <a:rPr lang="en-CA" smtClean="0"/>
              <a:t>2022-11-22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D05B41-D723-1D76-3701-B5491AE4D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A7FECA7-01CE-02AD-A5F4-5B529F1CB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8CF86-D098-4469-A5A8-836FAB51980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54785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B319C-B7BA-F391-F28A-BD29B8E67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5376C8-3F2A-3B32-67A7-1C0109C37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E9BC3-05A7-4535-8A39-42F52DADE890}" type="datetimeFigureOut">
              <a:rPr lang="en-CA" smtClean="0"/>
              <a:t>2022-11-22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46C71D-1C17-C35B-40D1-D47753AD3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07CC8E-6010-62A2-BC8F-2B0A2D2B2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8CF86-D098-4469-A5A8-836FAB51980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15725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D93001-F39C-B6B8-708C-897E4F544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E9BC3-05A7-4535-8A39-42F52DADE890}" type="datetimeFigureOut">
              <a:rPr lang="en-CA" smtClean="0"/>
              <a:t>2022-11-22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83A0EA-1BD8-4DAE-A4A0-BA7D89235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B42B0D-60BC-5B34-73BC-C59E90E61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8CF86-D098-4469-A5A8-836FAB51980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47457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623C9-99DF-209B-3AD9-3B8E3B568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55450B-560A-7C5B-B8B8-6A140CDA95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A61C95-E979-9833-B5E0-99819A7539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2E87D4-53C8-0B84-D9F6-B4BF89A7A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E9BC3-05A7-4535-8A39-42F52DADE890}" type="datetimeFigureOut">
              <a:rPr lang="en-CA" smtClean="0"/>
              <a:t>2022-11-22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7E01F8-263A-C580-672A-C44B3DF86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93A305-1216-59ED-48D0-950771660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8CF86-D098-4469-A5A8-836FAB51980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2788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A15EE7-190A-678D-B2A0-DE9DC6D86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591995-A9ED-C5EE-3F01-40712ACAD2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CA3373-FF5A-6F16-6683-8BEC22066B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5C6339-6C29-5B92-5777-4D1E414A7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E9BC3-05A7-4535-8A39-42F52DADE890}" type="datetimeFigureOut">
              <a:rPr lang="en-CA" smtClean="0"/>
              <a:t>2022-11-22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85FE63-02DC-E685-6166-49AB422C6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A87F1E-53DB-2E42-2199-608745095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8CF86-D098-4469-A5A8-836FAB51980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50558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F61393-ABF8-30D7-CB0B-7929C5FA6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9A393B-9264-50A6-B64A-DB7F987AE1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D3BD49-5A94-95DE-EE61-A87E31F5D8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E9BC3-05A7-4535-8A39-42F52DADE890}" type="datetimeFigureOut">
              <a:rPr lang="en-CA" smtClean="0"/>
              <a:t>2022-11-22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9BDC8E-00E9-3D74-BE8D-FA7AEA9F6F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3B67B4-DC51-2DD3-FEE1-FA359BE716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8CF86-D098-4469-A5A8-836FAB51980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5029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efttrace@dcbank.ca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hyperlink" Target="mailto:efttrace@pateno.ca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BF15467-B561-4411-BA29-08A0F0E3FADD}"/>
              </a:ext>
            </a:extLst>
          </p:cNvPr>
          <p:cNvCxnSpPr/>
          <p:nvPr/>
        </p:nvCxnSpPr>
        <p:spPr>
          <a:xfrm>
            <a:off x="1519620" y="2037806"/>
            <a:ext cx="9148380" cy="0"/>
          </a:xfrm>
          <a:prstGeom prst="line">
            <a:avLst/>
          </a:prstGeom>
          <a:ln w="28575">
            <a:solidFill>
              <a:srgbClr val="507D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84426046-E7F3-41B7-AB10-3481D5B1A9AC}"/>
              </a:ext>
            </a:extLst>
          </p:cNvPr>
          <p:cNvSpPr txBox="1"/>
          <p:nvPr/>
        </p:nvSpPr>
        <p:spPr>
          <a:xfrm>
            <a:off x="4324885" y="3784869"/>
            <a:ext cx="36622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/>
              <a:t>Corporate Presentation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826DA3D-42F5-4ABF-BA84-5665BE5A4AA3}"/>
              </a:ext>
            </a:extLst>
          </p:cNvPr>
          <p:cNvSpPr/>
          <p:nvPr/>
        </p:nvSpPr>
        <p:spPr>
          <a:xfrm>
            <a:off x="3924368" y="2376804"/>
            <a:ext cx="622300" cy="328747"/>
          </a:xfrm>
          <a:prstGeom prst="rect">
            <a:avLst/>
          </a:prstGeom>
          <a:gradFill flip="none" rotWithShape="1">
            <a:gsLst>
              <a:gs pos="6000">
                <a:schemeClr val="bg1">
                  <a:alpha val="0"/>
                </a:schemeClr>
              </a:gs>
              <a:gs pos="43000">
                <a:schemeClr val="bg1"/>
              </a:gs>
              <a:gs pos="83000">
                <a:schemeClr val="bg1"/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C7132F8-17BD-4BF3-8074-D737CF6D5BEC}"/>
              </a:ext>
            </a:extLst>
          </p:cNvPr>
          <p:cNvSpPr/>
          <p:nvPr/>
        </p:nvSpPr>
        <p:spPr>
          <a:xfrm rot="10800000">
            <a:off x="7614961" y="2383319"/>
            <a:ext cx="622300" cy="328747"/>
          </a:xfrm>
          <a:prstGeom prst="rect">
            <a:avLst/>
          </a:prstGeom>
          <a:gradFill flip="none" rotWithShape="1">
            <a:gsLst>
              <a:gs pos="6000">
                <a:schemeClr val="bg1">
                  <a:alpha val="0"/>
                </a:schemeClr>
              </a:gs>
              <a:gs pos="43000">
                <a:schemeClr val="bg1"/>
              </a:gs>
              <a:gs pos="83000">
                <a:schemeClr val="bg1"/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0D4F8074-D6A5-495A-9070-FAEC792CBE53}"/>
              </a:ext>
            </a:extLst>
          </p:cNvPr>
          <p:cNvCxnSpPr/>
          <p:nvPr/>
        </p:nvCxnSpPr>
        <p:spPr>
          <a:xfrm>
            <a:off x="1519620" y="4308089"/>
            <a:ext cx="9148380" cy="0"/>
          </a:xfrm>
          <a:prstGeom prst="line">
            <a:avLst/>
          </a:prstGeom>
          <a:ln w="28575">
            <a:solidFill>
              <a:srgbClr val="507D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FABE758B-A536-4E6E-9063-BD330CA835D8}"/>
              </a:ext>
            </a:extLst>
          </p:cNvPr>
          <p:cNvSpPr/>
          <p:nvPr/>
        </p:nvSpPr>
        <p:spPr>
          <a:xfrm>
            <a:off x="4024396" y="1865379"/>
            <a:ext cx="4401832" cy="2516135"/>
          </a:xfrm>
          <a:prstGeom prst="rect">
            <a:avLst/>
          </a:prstGeom>
          <a:gradFill flip="none" rotWithShape="1">
            <a:gsLst>
              <a:gs pos="5000">
                <a:srgbClr val="FFFFFF"/>
              </a:gs>
              <a:gs pos="0">
                <a:schemeClr val="bg1">
                  <a:alpha val="0"/>
                </a:schemeClr>
              </a:gs>
              <a:gs pos="93000">
                <a:schemeClr val="bg1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5" name="Picture 4" descr="A picture containing logo&#10;&#10;Description automatically generated">
            <a:extLst>
              <a:ext uri="{FF2B5EF4-FFF2-40B4-BE49-F238E27FC236}">
                <a16:creationId xmlns:a16="http://schemas.microsoft.com/office/drawing/2014/main" id="{39A22F8C-8A8D-418D-B7C2-BD7477712A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9957" y="2339971"/>
            <a:ext cx="4190710" cy="159666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CD013BE-2C9E-466B-AE85-2EDEBCD3DC32}"/>
              </a:ext>
            </a:extLst>
          </p:cNvPr>
          <p:cNvSpPr txBox="1"/>
          <p:nvPr/>
        </p:nvSpPr>
        <p:spPr>
          <a:xfrm>
            <a:off x="5684139" y="4215387"/>
            <a:ext cx="15283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November 2022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CCABAAC-0A2D-414B-A38C-0B206BA384F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033073" y="5374167"/>
            <a:ext cx="528984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/>
              <a:t>EFT Trace ( Client Access)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28004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>
        <p:sndAc>
          <p:stSnd>
            <p:snd r:embed="rId2" name="drumroll.wav"/>
          </p:stSnd>
        </p:sndAc>
      </p:transition>
    </mc:Choice>
    <mc:Fallback xmlns:p15="http://schemas.microsoft.com/office/powerpoint/2012/main" xmlns:a14="http://schemas.microsoft.com/office/drawing/2010/main" xmlns="">
      <p:transition>
        <p:sndAc>
          <p:stSnd>
            <p:snd r:embed="rId4" name="drumroll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1EF63983-0D1C-41CA-A25A-6E398F631756}"/>
              </a:ext>
            </a:extLst>
          </p:cNvPr>
          <p:cNvSpPr txBox="1"/>
          <p:nvPr/>
        </p:nvSpPr>
        <p:spPr>
          <a:xfrm>
            <a:off x="1691212" y="199909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>
                <a:solidFill>
                  <a:srgbClr val="507DEF"/>
                </a:solidFill>
              </a:rPr>
              <a:t>Introduction 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71B4DBA-ECF2-49F3-8F24-80B776F0E13A}"/>
              </a:ext>
            </a:extLst>
          </p:cNvPr>
          <p:cNvCxnSpPr/>
          <p:nvPr/>
        </p:nvCxnSpPr>
        <p:spPr>
          <a:xfrm>
            <a:off x="3468547" y="471699"/>
            <a:ext cx="6968284" cy="0"/>
          </a:xfrm>
          <a:prstGeom prst="line">
            <a:avLst/>
          </a:prstGeom>
          <a:ln w="12700">
            <a:solidFill>
              <a:srgbClr val="507D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 picture containing logo&#10;&#10;Description automatically generated">
            <a:extLst>
              <a:ext uri="{FF2B5EF4-FFF2-40B4-BE49-F238E27FC236}">
                <a16:creationId xmlns:a16="http://schemas.microsoft.com/office/drawing/2014/main" id="{63D2CEAA-9321-4F1D-AE68-7D05B55106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214" y="6291636"/>
            <a:ext cx="1204387" cy="458871"/>
          </a:xfrm>
          <a:prstGeom prst="rect">
            <a:avLst/>
          </a:prstGeom>
        </p:spPr>
      </p:pic>
      <p:sp>
        <p:nvSpPr>
          <p:cNvPr id="12" name="Slide Number Placeholder 35">
            <a:extLst>
              <a:ext uri="{FF2B5EF4-FFF2-40B4-BE49-F238E27FC236}">
                <a16:creationId xmlns:a16="http://schemas.microsoft.com/office/drawing/2014/main" id="{DDBA927B-0BB9-4C09-8607-AACE2CC1C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43387" y="6415160"/>
            <a:ext cx="2057400" cy="273844"/>
          </a:xfrm>
        </p:spPr>
        <p:txBody>
          <a:bodyPr/>
          <a:lstStyle/>
          <a:p>
            <a:fld id="{45D01C3A-9F8A-4ADC-A178-D5D608BD7A56}" type="slidenum">
              <a:rPr lang="en-CA" b="1" smtClean="0">
                <a:solidFill>
                  <a:srgbClr val="507DEF"/>
                </a:solidFill>
              </a:rPr>
              <a:t>2</a:t>
            </a:fld>
            <a:endParaRPr lang="en-CA" b="1">
              <a:solidFill>
                <a:srgbClr val="507DEF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804F591-34EB-42BF-BF73-6A308D646622}"/>
              </a:ext>
            </a:extLst>
          </p:cNvPr>
          <p:cNvCxnSpPr/>
          <p:nvPr/>
        </p:nvCxnSpPr>
        <p:spPr>
          <a:xfrm>
            <a:off x="1729339" y="6221128"/>
            <a:ext cx="8722904" cy="0"/>
          </a:xfrm>
          <a:prstGeom prst="line">
            <a:avLst/>
          </a:prstGeom>
          <a:ln w="12700">
            <a:solidFill>
              <a:srgbClr val="507D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F725DA27-FE45-4C0E-856B-EC866D0C49DF}"/>
              </a:ext>
            </a:extLst>
          </p:cNvPr>
          <p:cNvSpPr txBox="1"/>
          <p:nvPr/>
        </p:nvSpPr>
        <p:spPr>
          <a:xfrm>
            <a:off x="5440774" y="6397960"/>
            <a:ext cx="164487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000"/>
              <a:t>Private &amp; Confidential </a:t>
            </a:r>
            <a:endParaRPr lang="en-US" sz="100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B4C3028-35BF-CC7E-09D7-4C9ED7E303E4}"/>
              </a:ext>
            </a:extLst>
          </p:cNvPr>
          <p:cNvGrpSpPr/>
          <p:nvPr/>
        </p:nvGrpSpPr>
        <p:grpSpPr>
          <a:xfrm>
            <a:off x="2182367" y="1480296"/>
            <a:ext cx="7816848" cy="2160211"/>
            <a:chOff x="497323" y="868278"/>
            <a:chExt cx="7679079" cy="2371349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6AD150-B696-E9E0-32F2-0A238C96FDF5}"/>
                </a:ext>
              </a:extLst>
            </p:cNvPr>
            <p:cNvSpPr/>
            <p:nvPr/>
          </p:nvSpPr>
          <p:spPr>
            <a:xfrm>
              <a:off x="497323" y="868278"/>
              <a:ext cx="7679079" cy="2371349"/>
            </a:xfrm>
            <a:prstGeom prst="rect">
              <a:avLst/>
            </a:prstGeom>
            <a:solidFill>
              <a:schemeClr val="accent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1852AB72-AA83-12B0-F2AF-206D6F6CE4B1}"/>
                </a:ext>
              </a:extLst>
            </p:cNvPr>
            <p:cNvSpPr txBox="1"/>
            <p:nvPr/>
          </p:nvSpPr>
          <p:spPr>
            <a:xfrm>
              <a:off x="619616" y="974125"/>
              <a:ext cx="7424258" cy="192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b="1" dirty="0">
                  <a:solidFill>
                    <a:schemeClr val="bg1"/>
                  </a:solidFill>
                </a:rPr>
                <a:t>EFT Trace Functionality is now available in client user portal.</a:t>
              </a:r>
            </a:p>
            <a:p>
              <a:endParaRPr lang="en-CA" b="1" dirty="0">
                <a:solidFill>
                  <a:schemeClr val="bg1"/>
                </a:solidFill>
              </a:endParaRPr>
            </a:p>
            <a:p>
              <a:r>
                <a:rPr lang="en-CA" b="1" dirty="0">
                  <a:solidFill>
                    <a:schemeClr val="bg1"/>
                  </a:solidFill>
                </a:rPr>
                <a:t>The function will enable the client in initiating EFT transaction trace request </a:t>
              </a:r>
            </a:p>
            <a:p>
              <a:endParaRPr lang="en-CA" b="1" dirty="0">
                <a:solidFill>
                  <a:schemeClr val="bg1"/>
                </a:solidFill>
              </a:endParaRPr>
            </a:p>
            <a:p>
              <a:r>
                <a:rPr lang="en-CA" b="1" dirty="0">
                  <a:solidFill>
                    <a:schemeClr val="bg1"/>
                  </a:solidFill>
                </a:rPr>
                <a:t>The request will automatically trigger an email and sent to the ticketing system for Banking Services handling and monitoring.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55302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5D18DD8F-BEE7-4353-A7A6-B1299CEAE11A}"/>
              </a:ext>
            </a:extLst>
          </p:cNvPr>
          <p:cNvSpPr txBox="1"/>
          <p:nvPr/>
        </p:nvSpPr>
        <p:spPr>
          <a:xfrm>
            <a:off x="1768064" y="202340"/>
            <a:ext cx="79225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tabLst>
                <a:tab pos="7486650" algn="l"/>
              </a:tabLst>
            </a:pPr>
            <a:r>
              <a:rPr lang="en-US" sz="2400" b="1" dirty="0">
                <a:solidFill>
                  <a:srgbClr val="507DEF"/>
                </a:solidFill>
              </a:rPr>
              <a:t>Procedure</a:t>
            </a:r>
          </a:p>
        </p:txBody>
      </p:sp>
      <p:sp>
        <p:nvSpPr>
          <p:cNvPr id="17" name="Slide Number Placeholder 35">
            <a:extLst>
              <a:ext uri="{FF2B5EF4-FFF2-40B4-BE49-F238E27FC236}">
                <a16:creationId xmlns:a16="http://schemas.microsoft.com/office/drawing/2014/main" id="{BDC177B9-CB07-4BF1-9980-7D785A4DB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43387" y="6415160"/>
            <a:ext cx="2057400" cy="273844"/>
          </a:xfrm>
        </p:spPr>
        <p:txBody>
          <a:bodyPr/>
          <a:lstStyle/>
          <a:p>
            <a:fld id="{45D01C3A-9F8A-4ADC-A178-D5D608BD7A56}" type="slidenum">
              <a:rPr lang="en-CA" b="1" smtClean="0">
                <a:solidFill>
                  <a:srgbClr val="507DEF"/>
                </a:solidFill>
              </a:rPr>
              <a:t>3</a:t>
            </a:fld>
            <a:endParaRPr lang="en-CA" b="1">
              <a:solidFill>
                <a:srgbClr val="507DEF"/>
              </a:solidFill>
            </a:endParaRPr>
          </a:p>
        </p:txBody>
      </p:sp>
      <p:pic>
        <p:nvPicPr>
          <p:cNvPr id="18" name="Picture 17" descr="A picture containing logo&#10;&#10;Description automatically generated">
            <a:extLst>
              <a:ext uri="{FF2B5EF4-FFF2-40B4-BE49-F238E27FC236}">
                <a16:creationId xmlns:a16="http://schemas.microsoft.com/office/drawing/2014/main" id="{2043A172-BAE0-42B5-A470-A08BDC9603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214" y="6291636"/>
            <a:ext cx="1204387" cy="458871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474D71E-5D3D-413E-A4E1-518821F17DC1}"/>
              </a:ext>
            </a:extLst>
          </p:cNvPr>
          <p:cNvCxnSpPr/>
          <p:nvPr/>
        </p:nvCxnSpPr>
        <p:spPr>
          <a:xfrm>
            <a:off x="1729337" y="6182492"/>
            <a:ext cx="8722904" cy="0"/>
          </a:xfrm>
          <a:prstGeom prst="line">
            <a:avLst/>
          </a:prstGeom>
          <a:ln w="12700">
            <a:solidFill>
              <a:srgbClr val="507D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9F6944D2-E203-45D4-8AAE-56FA459F1872}"/>
              </a:ext>
            </a:extLst>
          </p:cNvPr>
          <p:cNvSpPr txBox="1"/>
          <p:nvPr/>
        </p:nvSpPr>
        <p:spPr>
          <a:xfrm>
            <a:off x="5440774" y="6397960"/>
            <a:ext cx="164487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000"/>
              <a:t>Private &amp; Confidential </a:t>
            </a:r>
            <a:endParaRPr lang="en-US" sz="100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F641D58-3F35-4EBC-8EDF-F4A1E5E2BC41}"/>
              </a:ext>
            </a:extLst>
          </p:cNvPr>
          <p:cNvCxnSpPr/>
          <p:nvPr/>
        </p:nvCxnSpPr>
        <p:spPr>
          <a:xfrm>
            <a:off x="3394745" y="445911"/>
            <a:ext cx="6884188" cy="0"/>
          </a:xfrm>
          <a:prstGeom prst="line">
            <a:avLst/>
          </a:prstGeom>
          <a:ln w="12700">
            <a:solidFill>
              <a:srgbClr val="507D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CC0AB12C-F134-B3ED-A5C9-B12DC89D3A37}"/>
              </a:ext>
            </a:extLst>
          </p:cNvPr>
          <p:cNvSpPr txBox="1"/>
          <p:nvPr/>
        </p:nvSpPr>
        <p:spPr>
          <a:xfrm>
            <a:off x="1792662" y="584903"/>
            <a:ext cx="8670001" cy="57119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chemeClr val="accent2"/>
              </a:buClr>
            </a:pPr>
            <a:r>
              <a:rPr lang="en-US" sz="2000" b="1" dirty="0"/>
              <a:t>In Client access or Portal</a:t>
            </a:r>
          </a:p>
          <a:p>
            <a:pPr>
              <a:lnSpc>
                <a:spcPct val="150000"/>
              </a:lnSpc>
              <a:buClr>
                <a:schemeClr val="accent2"/>
              </a:buClr>
            </a:pPr>
            <a:r>
              <a:rPr lang="en-US" sz="1500" b="1" dirty="0"/>
              <a:t>1. Go to EFT menu – Transactions – Outgoing transactions</a:t>
            </a:r>
          </a:p>
          <a:p>
            <a:pPr>
              <a:lnSpc>
                <a:spcPct val="150000"/>
              </a:lnSpc>
              <a:buClr>
                <a:schemeClr val="accent2"/>
              </a:buClr>
            </a:pPr>
            <a:endParaRPr lang="en-US" sz="1500" b="1" dirty="0"/>
          </a:p>
          <a:p>
            <a:pPr marL="342900" indent="-342900">
              <a:lnSpc>
                <a:spcPct val="150000"/>
              </a:lnSpc>
              <a:buClr>
                <a:schemeClr val="accent2"/>
              </a:buClr>
              <a:buAutoNum type="arabicPeriod"/>
            </a:pPr>
            <a:endParaRPr lang="en-US" sz="1500" b="1" dirty="0"/>
          </a:p>
          <a:p>
            <a:pPr>
              <a:lnSpc>
                <a:spcPct val="150000"/>
              </a:lnSpc>
              <a:buClr>
                <a:schemeClr val="accent2"/>
              </a:buClr>
            </a:pPr>
            <a:endParaRPr lang="en-US" sz="1500" b="1" dirty="0"/>
          </a:p>
          <a:p>
            <a:pPr>
              <a:lnSpc>
                <a:spcPct val="150000"/>
              </a:lnSpc>
              <a:buClr>
                <a:schemeClr val="accent2"/>
              </a:buClr>
            </a:pPr>
            <a:endParaRPr lang="en-US" sz="1500" b="1" dirty="0"/>
          </a:p>
          <a:p>
            <a:pPr>
              <a:lnSpc>
                <a:spcPct val="150000"/>
              </a:lnSpc>
              <a:buClr>
                <a:schemeClr val="accent2"/>
              </a:buClr>
            </a:pPr>
            <a:endParaRPr lang="en-US" sz="1500" b="1" dirty="0"/>
          </a:p>
          <a:p>
            <a:pPr>
              <a:lnSpc>
                <a:spcPct val="150000"/>
              </a:lnSpc>
              <a:buClr>
                <a:schemeClr val="accent2"/>
              </a:buClr>
            </a:pPr>
            <a:r>
              <a:rPr lang="en-US" sz="1500" b="1" dirty="0"/>
              <a:t>2. Select From and to date  - Transaction list will appear</a:t>
            </a:r>
          </a:p>
          <a:p>
            <a:pPr>
              <a:lnSpc>
                <a:spcPct val="150000"/>
              </a:lnSpc>
              <a:buClr>
                <a:schemeClr val="accent2"/>
              </a:buClr>
            </a:pPr>
            <a:endParaRPr lang="en-US" sz="1500" b="1" dirty="0"/>
          </a:p>
          <a:p>
            <a:pPr>
              <a:lnSpc>
                <a:spcPct val="150000"/>
              </a:lnSpc>
              <a:buClr>
                <a:schemeClr val="accent2"/>
              </a:buClr>
            </a:pPr>
            <a:endParaRPr lang="en-US" sz="1500" b="1" dirty="0"/>
          </a:p>
          <a:p>
            <a:pPr marL="342900" indent="-342900">
              <a:lnSpc>
                <a:spcPct val="150000"/>
              </a:lnSpc>
              <a:buClr>
                <a:schemeClr val="accent2"/>
              </a:buClr>
              <a:buAutoNum type="arabicPeriod"/>
            </a:pPr>
            <a:endParaRPr lang="en-US" sz="1500" b="1" dirty="0"/>
          </a:p>
          <a:p>
            <a:pPr>
              <a:lnSpc>
                <a:spcPct val="150000"/>
              </a:lnSpc>
              <a:buClr>
                <a:schemeClr val="accent2"/>
              </a:buClr>
            </a:pPr>
            <a:endParaRPr lang="en-US" sz="1500" b="1" dirty="0"/>
          </a:p>
          <a:p>
            <a:pPr>
              <a:lnSpc>
                <a:spcPct val="150000"/>
              </a:lnSpc>
              <a:buClr>
                <a:schemeClr val="accent2"/>
              </a:buClr>
            </a:pPr>
            <a:endParaRPr lang="en-US" sz="1500" b="1" dirty="0"/>
          </a:p>
          <a:p>
            <a:pPr marL="342900" indent="-342900">
              <a:lnSpc>
                <a:spcPct val="150000"/>
              </a:lnSpc>
              <a:buClr>
                <a:schemeClr val="accent2"/>
              </a:buClr>
              <a:buAutoNum type="arabicPeriod"/>
            </a:pPr>
            <a:endParaRPr lang="en-US" sz="1500" b="1" dirty="0"/>
          </a:p>
          <a:p>
            <a:pPr>
              <a:lnSpc>
                <a:spcPct val="150000"/>
              </a:lnSpc>
              <a:buClr>
                <a:schemeClr val="accent2"/>
              </a:buClr>
            </a:pPr>
            <a:r>
              <a:rPr lang="en-US" sz="1500" b="1" dirty="0"/>
              <a:t> </a:t>
            </a:r>
          </a:p>
          <a:p>
            <a:pPr marL="285750" indent="-285750">
              <a:lnSpc>
                <a:spcPct val="150000"/>
              </a:lnSpc>
              <a:buClr>
                <a:schemeClr val="accent2"/>
              </a:buClr>
              <a:buFont typeface="Arial" pitchFamily="34" charset="0"/>
              <a:buChar char="•"/>
            </a:pPr>
            <a:endParaRPr lang="en-US" sz="15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822B024-4AD2-5902-6E14-4082826D9A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9756" y="1525530"/>
            <a:ext cx="8495810" cy="135661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D7EAB05-3227-C8B2-BF84-2FE0D1322F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9756" y="3670370"/>
            <a:ext cx="8495810" cy="1662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2048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5D18DD8F-BEE7-4353-A7A6-B1299CEAE11A}"/>
              </a:ext>
            </a:extLst>
          </p:cNvPr>
          <p:cNvSpPr txBox="1"/>
          <p:nvPr/>
        </p:nvSpPr>
        <p:spPr>
          <a:xfrm>
            <a:off x="1768064" y="202340"/>
            <a:ext cx="79225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tabLst>
                <a:tab pos="7486650" algn="l"/>
              </a:tabLst>
            </a:pPr>
            <a:r>
              <a:rPr lang="en-US" sz="2400" b="1" dirty="0">
                <a:solidFill>
                  <a:srgbClr val="507DEF"/>
                </a:solidFill>
              </a:rPr>
              <a:t>Procedure</a:t>
            </a:r>
          </a:p>
        </p:txBody>
      </p:sp>
      <p:sp>
        <p:nvSpPr>
          <p:cNvPr id="17" name="Slide Number Placeholder 35">
            <a:extLst>
              <a:ext uri="{FF2B5EF4-FFF2-40B4-BE49-F238E27FC236}">
                <a16:creationId xmlns:a16="http://schemas.microsoft.com/office/drawing/2014/main" id="{BDC177B9-CB07-4BF1-9980-7D785A4DB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43387" y="6415160"/>
            <a:ext cx="2057400" cy="273844"/>
          </a:xfrm>
        </p:spPr>
        <p:txBody>
          <a:bodyPr/>
          <a:lstStyle/>
          <a:p>
            <a:fld id="{45D01C3A-9F8A-4ADC-A178-D5D608BD7A56}" type="slidenum">
              <a:rPr lang="en-CA" b="1" smtClean="0">
                <a:solidFill>
                  <a:srgbClr val="507DEF"/>
                </a:solidFill>
              </a:rPr>
              <a:t>4</a:t>
            </a:fld>
            <a:endParaRPr lang="en-CA" b="1">
              <a:solidFill>
                <a:srgbClr val="507DEF"/>
              </a:solidFill>
            </a:endParaRPr>
          </a:p>
        </p:txBody>
      </p:sp>
      <p:pic>
        <p:nvPicPr>
          <p:cNvPr id="18" name="Picture 17" descr="A picture containing logo&#10;&#10;Description automatically generated">
            <a:extLst>
              <a:ext uri="{FF2B5EF4-FFF2-40B4-BE49-F238E27FC236}">
                <a16:creationId xmlns:a16="http://schemas.microsoft.com/office/drawing/2014/main" id="{2043A172-BAE0-42B5-A470-A08BDC9603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214" y="6291636"/>
            <a:ext cx="1204387" cy="458871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474D71E-5D3D-413E-A4E1-518821F17DC1}"/>
              </a:ext>
            </a:extLst>
          </p:cNvPr>
          <p:cNvCxnSpPr/>
          <p:nvPr/>
        </p:nvCxnSpPr>
        <p:spPr>
          <a:xfrm>
            <a:off x="1729337" y="6182492"/>
            <a:ext cx="8722904" cy="0"/>
          </a:xfrm>
          <a:prstGeom prst="line">
            <a:avLst/>
          </a:prstGeom>
          <a:ln w="12700">
            <a:solidFill>
              <a:srgbClr val="507D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9F6944D2-E203-45D4-8AAE-56FA459F1872}"/>
              </a:ext>
            </a:extLst>
          </p:cNvPr>
          <p:cNvSpPr txBox="1"/>
          <p:nvPr/>
        </p:nvSpPr>
        <p:spPr>
          <a:xfrm>
            <a:off x="5440774" y="6397960"/>
            <a:ext cx="164487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000"/>
              <a:t>Private &amp; Confidential </a:t>
            </a:r>
            <a:endParaRPr lang="en-US" sz="100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F641D58-3F35-4EBC-8EDF-F4A1E5E2BC41}"/>
              </a:ext>
            </a:extLst>
          </p:cNvPr>
          <p:cNvCxnSpPr/>
          <p:nvPr/>
        </p:nvCxnSpPr>
        <p:spPr>
          <a:xfrm>
            <a:off x="3394745" y="445911"/>
            <a:ext cx="6884188" cy="0"/>
          </a:xfrm>
          <a:prstGeom prst="line">
            <a:avLst/>
          </a:prstGeom>
          <a:ln w="12700">
            <a:solidFill>
              <a:srgbClr val="507D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CC0AB12C-F134-B3ED-A5C9-B12DC89D3A37}"/>
              </a:ext>
            </a:extLst>
          </p:cNvPr>
          <p:cNvSpPr txBox="1"/>
          <p:nvPr/>
        </p:nvSpPr>
        <p:spPr>
          <a:xfrm>
            <a:off x="1792662" y="584904"/>
            <a:ext cx="8670001" cy="7066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chemeClr val="accent2"/>
              </a:buClr>
            </a:pPr>
            <a:r>
              <a:rPr lang="en-US" sz="1500" b="1" dirty="0"/>
              <a:t>3. In transaction list – select the EFT transaction for trace request by clicking the action trace button.</a:t>
            </a:r>
          </a:p>
          <a:p>
            <a:pPr>
              <a:lnSpc>
                <a:spcPct val="150000"/>
              </a:lnSpc>
              <a:buClr>
                <a:schemeClr val="accent2"/>
              </a:buClr>
            </a:pPr>
            <a:endParaRPr lang="en-US" sz="1500" b="1" dirty="0"/>
          </a:p>
          <a:p>
            <a:pPr>
              <a:lnSpc>
                <a:spcPct val="150000"/>
              </a:lnSpc>
              <a:buClr>
                <a:schemeClr val="accent2"/>
              </a:buClr>
            </a:pPr>
            <a:endParaRPr lang="en-US" sz="1500" b="1" dirty="0"/>
          </a:p>
          <a:p>
            <a:pPr>
              <a:lnSpc>
                <a:spcPct val="150000"/>
              </a:lnSpc>
              <a:buClr>
                <a:schemeClr val="accent2"/>
              </a:buClr>
            </a:pPr>
            <a:endParaRPr lang="en-US" sz="1500" b="1" dirty="0"/>
          </a:p>
          <a:p>
            <a:pPr>
              <a:lnSpc>
                <a:spcPct val="150000"/>
              </a:lnSpc>
              <a:buClr>
                <a:schemeClr val="accent2"/>
              </a:buClr>
            </a:pPr>
            <a:endParaRPr lang="en-US" sz="1500" b="1" dirty="0"/>
          </a:p>
          <a:p>
            <a:pPr>
              <a:lnSpc>
                <a:spcPct val="150000"/>
              </a:lnSpc>
              <a:buClr>
                <a:schemeClr val="accent2"/>
              </a:buClr>
            </a:pPr>
            <a:endParaRPr lang="en-US" sz="1500" b="1" dirty="0"/>
          </a:p>
          <a:p>
            <a:pPr>
              <a:lnSpc>
                <a:spcPct val="150000"/>
              </a:lnSpc>
              <a:buClr>
                <a:schemeClr val="accent2"/>
              </a:buClr>
            </a:pPr>
            <a:r>
              <a:rPr lang="en-US" sz="1500" b="1" dirty="0"/>
              <a:t>4. Pop up message will appear – indicate the trace request reason then hit ‘Trace’</a:t>
            </a:r>
          </a:p>
          <a:p>
            <a:pPr>
              <a:lnSpc>
                <a:spcPct val="150000"/>
              </a:lnSpc>
              <a:buClr>
                <a:schemeClr val="accent2"/>
              </a:buClr>
            </a:pPr>
            <a:endParaRPr lang="en-US" sz="1500" b="1" dirty="0"/>
          </a:p>
          <a:p>
            <a:pPr marL="342900" indent="-342900">
              <a:lnSpc>
                <a:spcPct val="150000"/>
              </a:lnSpc>
              <a:buClr>
                <a:schemeClr val="accent2"/>
              </a:buClr>
              <a:buAutoNum type="arabicPeriod"/>
            </a:pPr>
            <a:endParaRPr lang="en-US" sz="1500" b="1" dirty="0"/>
          </a:p>
          <a:p>
            <a:pPr>
              <a:lnSpc>
                <a:spcPct val="150000"/>
              </a:lnSpc>
              <a:buClr>
                <a:schemeClr val="accent2"/>
              </a:buClr>
            </a:pPr>
            <a:r>
              <a:rPr lang="en-US" sz="1500" b="1" dirty="0"/>
              <a:t> </a:t>
            </a:r>
          </a:p>
          <a:p>
            <a:pPr>
              <a:lnSpc>
                <a:spcPct val="150000"/>
              </a:lnSpc>
              <a:buClr>
                <a:schemeClr val="accent2"/>
              </a:buClr>
            </a:pPr>
            <a:r>
              <a:rPr lang="en-US" sz="1500" dirty="0"/>
              <a:t>5. </a:t>
            </a:r>
            <a:r>
              <a:rPr lang="en-US" sz="1500" b="1" dirty="0"/>
              <a:t>Message will appear that the request is successful</a:t>
            </a:r>
          </a:p>
          <a:p>
            <a:pPr>
              <a:lnSpc>
                <a:spcPct val="150000"/>
              </a:lnSpc>
              <a:buClr>
                <a:schemeClr val="accent2"/>
              </a:buClr>
            </a:pPr>
            <a:endParaRPr lang="en-US" sz="1500" b="1" dirty="0"/>
          </a:p>
          <a:p>
            <a:pPr>
              <a:lnSpc>
                <a:spcPct val="150000"/>
              </a:lnSpc>
              <a:buClr>
                <a:schemeClr val="accent2"/>
              </a:buClr>
            </a:pPr>
            <a:endParaRPr lang="en-US" sz="1500" b="1" dirty="0"/>
          </a:p>
          <a:p>
            <a:pPr>
              <a:lnSpc>
                <a:spcPct val="150000"/>
              </a:lnSpc>
              <a:buClr>
                <a:schemeClr val="accent2"/>
              </a:buClr>
            </a:pPr>
            <a:endParaRPr lang="en-US" sz="1500" b="1" dirty="0"/>
          </a:p>
          <a:p>
            <a:pPr>
              <a:lnSpc>
                <a:spcPct val="150000"/>
              </a:lnSpc>
              <a:buClr>
                <a:schemeClr val="accent2"/>
              </a:buClr>
            </a:pPr>
            <a:r>
              <a:rPr lang="en-US" sz="1500" b="1" dirty="0"/>
              <a:t>6. An email will be generated and sent to ticketing system for banking services EFT trace handling.</a:t>
            </a:r>
          </a:p>
          <a:p>
            <a:r>
              <a:rPr lang="en-CA" sz="1200" dirty="0"/>
              <a:t>	</a:t>
            </a:r>
            <a:r>
              <a:rPr lang="en-CA" sz="1200" b="1" dirty="0"/>
              <a:t>Organization ID: 5000(</a:t>
            </a:r>
            <a:r>
              <a:rPr lang="en-CA" sz="1200" b="1" dirty="0" err="1"/>
              <a:t>Dcbank</a:t>
            </a:r>
            <a:r>
              <a:rPr lang="en-CA" sz="1200" b="1" dirty="0"/>
              <a:t>) to </a:t>
            </a:r>
            <a:r>
              <a:rPr lang="en-CA" sz="1200" b="1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efttrace@dcbank.ca</a:t>
            </a:r>
            <a:endParaRPr lang="en-CA" sz="1200" b="1" dirty="0"/>
          </a:p>
          <a:p>
            <a:r>
              <a:rPr lang="en-CA" sz="1200" b="1" dirty="0"/>
              <a:t>	Organization ID: 5000(Pateno) to  </a:t>
            </a:r>
            <a:r>
              <a:rPr lang="en-CA" sz="1200" b="1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efttrace@pateno.ca</a:t>
            </a:r>
            <a:endParaRPr lang="en-CA" sz="1200" b="1" dirty="0"/>
          </a:p>
          <a:p>
            <a:pPr>
              <a:lnSpc>
                <a:spcPct val="150000"/>
              </a:lnSpc>
              <a:buClr>
                <a:schemeClr val="accent2"/>
              </a:buClr>
            </a:pPr>
            <a:endParaRPr lang="en-US" sz="1500" b="1" dirty="0"/>
          </a:p>
          <a:p>
            <a:pPr>
              <a:lnSpc>
                <a:spcPct val="150000"/>
              </a:lnSpc>
              <a:buClr>
                <a:schemeClr val="accent2"/>
              </a:buClr>
            </a:pPr>
            <a:endParaRPr lang="en-US" sz="1500" b="1" dirty="0"/>
          </a:p>
          <a:p>
            <a:pPr>
              <a:lnSpc>
                <a:spcPct val="150000"/>
              </a:lnSpc>
              <a:buClr>
                <a:schemeClr val="accent2"/>
              </a:buClr>
            </a:pPr>
            <a:endParaRPr lang="en-US" sz="1500" b="1" dirty="0"/>
          </a:p>
          <a:p>
            <a:pPr>
              <a:lnSpc>
                <a:spcPct val="150000"/>
              </a:lnSpc>
              <a:buClr>
                <a:schemeClr val="accent2"/>
              </a:buClr>
            </a:pPr>
            <a:endParaRPr lang="en-US" sz="15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540B4AD-6905-9559-3889-C3293A6B60A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92662" y="934871"/>
            <a:ext cx="8506768" cy="147162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54F0FCF-94EC-7413-E570-8AD043971D0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57571" y="3171849"/>
            <a:ext cx="5705475" cy="91506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C94B800-93B0-27BE-7446-9290FEB2640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66052" y="4469477"/>
            <a:ext cx="2777654" cy="915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3294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icture containing logo&#10;&#10;Description automatically generated">
            <a:extLst>
              <a:ext uri="{FF2B5EF4-FFF2-40B4-BE49-F238E27FC236}">
                <a16:creationId xmlns:a16="http://schemas.microsoft.com/office/drawing/2014/main" id="{45E59B4D-07B7-4CFC-9F9C-3DBB0C5338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3970" y="2767937"/>
            <a:ext cx="2474531" cy="940321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03F6A5D-1C97-4BDD-AC09-66EE5849634C}"/>
              </a:ext>
            </a:extLst>
          </p:cNvPr>
          <p:cNvCxnSpPr/>
          <p:nvPr/>
        </p:nvCxnSpPr>
        <p:spPr>
          <a:xfrm>
            <a:off x="1742115" y="442762"/>
            <a:ext cx="8710129" cy="0"/>
          </a:xfrm>
          <a:prstGeom prst="line">
            <a:avLst/>
          </a:prstGeom>
          <a:ln w="12700">
            <a:solidFill>
              <a:srgbClr val="507D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57B23E1-529F-4EFF-A938-8B1E44579F34}"/>
              </a:ext>
            </a:extLst>
          </p:cNvPr>
          <p:cNvCxnSpPr/>
          <p:nvPr/>
        </p:nvCxnSpPr>
        <p:spPr>
          <a:xfrm>
            <a:off x="1729339" y="6221128"/>
            <a:ext cx="8722904" cy="0"/>
          </a:xfrm>
          <a:prstGeom prst="line">
            <a:avLst/>
          </a:prstGeom>
          <a:ln w="12700">
            <a:solidFill>
              <a:srgbClr val="507D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7E22FCAD-1B98-4E06-B58C-C4693982D44C}"/>
              </a:ext>
            </a:extLst>
          </p:cNvPr>
          <p:cNvSpPr txBox="1"/>
          <p:nvPr/>
        </p:nvSpPr>
        <p:spPr>
          <a:xfrm>
            <a:off x="5440774" y="6397960"/>
            <a:ext cx="164487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000"/>
              <a:t>Private &amp; Confidential </a:t>
            </a:r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510389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2E51BD333EFBB409B57974BEFFB11BA" ma:contentTypeVersion="15" ma:contentTypeDescription="Create a new document." ma:contentTypeScope="" ma:versionID="1766ce1823f3c8fe7fa40a770c9b3f78">
  <xsd:schema xmlns:xsd="http://www.w3.org/2001/XMLSchema" xmlns:xs="http://www.w3.org/2001/XMLSchema" xmlns:p="http://schemas.microsoft.com/office/2006/metadata/properties" xmlns:ns2="9edfe461-75d5-4e34-ba30-2f6aeb81915b" xmlns:ns3="a0d6bd2c-e3c2-4883-a25f-4a687076f244" targetNamespace="http://schemas.microsoft.com/office/2006/metadata/properties" ma:root="true" ma:fieldsID="fff6d181f954f1e53906d0add22801a9" ns2:_="" ns3:_="">
    <xsd:import namespace="9edfe461-75d5-4e34-ba30-2f6aeb81915b"/>
    <xsd:import namespace="a0d6bd2c-e3c2-4883-a25f-4a687076f24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dfe461-75d5-4e34-ba30-2f6aeb8191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0ed66543-7d39-4036-a19a-9389c9dd684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d6bd2c-e3c2-4883-a25f-4a687076f244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ff2a9d2f-1312-44b5-86f8-41924566a828}" ma:internalName="TaxCatchAll" ma:showField="CatchAllData" ma:web="a0d6bd2c-e3c2-4883-a25f-4a687076f24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217AAE5-5E47-4828-9726-6F1849D4B8D5}"/>
</file>

<file path=customXml/itemProps2.xml><?xml version="1.0" encoding="utf-8"?>
<ds:datastoreItem xmlns:ds="http://schemas.openxmlformats.org/officeDocument/2006/customXml" ds:itemID="{A57EE844-51FB-4877-B9DF-69D0BD49E3A4}"/>
</file>

<file path=docProps/app.xml><?xml version="1.0" encoding="utf-8"?>
<Properties xmlns="http://schemas.openxmlformats.org/officeDocument/2006/extended-properties" xmlns:vt="http://schemas.openxmlformats.org/officeDocument/2006/docPropsVTypes">
  <TotalTime>582</TotalTime>
  <Words>196</Words>
  <Application>Microsoft Office PowerPoint</Application>
  <PresentationFormat>Widescreen</PresentationFormat>
  <Paragraphs>52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Jerome Gutierrez</dc:creator>
  <cp:lastModifiedBy>Jerome Gutierrez</cp:lastModifiedBy>
  <cp:revision>2</cp:revision>
  <dcterms:created xsi:type="dcterms:W3CDTF">2022-11-22T16:36:32Z</dcterms:created>
  <dcterms:modified xsi:type="dcterms:W3CDTF">2022-11-23T02:25:32Z</dcterms:modified>
</cp:coreProperties>
</file>